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257" r:id="rId4"/>
    <p:sldId id="259" r:id="rId5"/>
    <p:sldId id="298" r:id="rId6"/>
    <p:sldId id="258" r:id="rId7"/>
    <p:sldId id="299" r:id="rId8"/>
    <p:sldId id="285" r:id="rId9"/>
    <p:sldId id="302" r:id="rId10"/>
    <p:sldId id="300" r:id="rId11"/>
    <p:sldId id="289" r:id="rId12"/>
    <p:sldId id="304" r:id="rId13"/>
    <p:sldId id="306" r:id="rId14"/>
    <p:sldId id="301" r:id="rId15"/>
    <p:sldId id="296" r:id="rId16"/>
    <p:sldId id="286" r:id="rId17"/>
    <p:sldId id="287" r:id="rId18"/>
    <p:sldId id="288" r:id="rId19"/>
    <p:sldId id="290" r:id="rId20"/>
    <p:sldId id="291" r:id="rId21"/>
    <p:sldId id="265" r:id="rId22"/>
    <p:sldId id="292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9"/>
  </p:normalViewPr>
  <p:slideViewPr>
    <p:cSldViewPr snapToGrid="0" snapToObjects="1">
      <p:cViewPr varScale="1">
        <p:scale>
          <a:sx n="77" d="100"/>
          <a:sy n="77" d="100"/>
        </p:scale>
        <p:origin x="582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B22A-64F1-224A-82AD-477D802D1D6E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67AE-B31A-B04A-8183-2CCA9029D6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3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A6793-1B7E-904C-9F62-6EA1388AF9AC}" type="datetimeFigureOut">
              <a:rPr lang="en-US" smtClean="0"/>
              <a:t>10/1/2018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1984-B88B-8F4A-9F5A-6020CFEBC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30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BEFC-BFDC-FC46-986D-7117D28C0E3A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ED0-C5CB-2342-8A4B-958ACEB167D9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E5FF90-F40A-004E-9304-F29C84660F70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ADE41B-2A83-6041-82B6-47C9A69CC377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05332F-FBAC-C14E-9BD6-FEA422BB416E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AAFE-A74C-424B-9AA3-880556D0EF7B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DBA4-B7A2-B449-8B62-FF57FBC220CD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59E9-9C58-1340-9B76-EAD67249AD1C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A9CF-E56B-0245-A0A9-76D0F4B4B2D6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F3F29-C0DE-DF42-A696-4FF160760A48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2DF-5C88-464D-9C06-B26E77DA1CC1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1605-3FCE-F042-BF86-85177970EB6D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BF16-775D-B945-9B0A-791A815928AA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948E-AC6A-7840-AEB6-18E550D6AA32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4336-8FA0-3843-B05D-784C833BCF41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361F-8645-B84A-BBE5-8F5C4DD444FC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9442AA-E593-A047-B222-48363F8680D5}" type="datetime1">
              <a:rPr lang="en-US" smtClean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.edu/download/1299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Some Approaches to Faculty Assignments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4558" y="6321365"/>
            <a:ext cx="3529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Lawrence Abele, October </a:t>
            </a:r>
            <a:r>
              <a:rPr lang="en-US" sz="2000" dirty="0" smtClean="0"/>
              <a:t>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The Delaware Study Includes: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36506"/>
            <a:ext cx="7947025" cy="3819844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Comparisons of Teaching quantity, cost and productivity.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type of institution.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degree granting status.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the criteria that you establish for comparisons.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Benchmark Examples</a:t>
            </a:r>
            <a:br>
              <a:rPr lang="en-US" dirty="0" smtClean="0">
                <a:latin typeface="Arial Rounded MT Bold"/>
                <a:cs typeface="Arial Rounded MT Bold"/>
              </a:rPr>
            </a:br>
            <a:r>
              <a:rPr lang="en-US" sz="3200" dirty="0" smtClean="0">
                <a:latin typeface="Arial Rounded MT Bold"/>
                <a:cs typeface="Arial Rounded MT Bold"/>
              </a:rPr>
              <a:t>(per term)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13077"/>
              </p:ext>
            </p:extLst>
          </p:nvPr>
        </p:nvGraphicFramePr>
        <p:xfrm>
          <a:off x="883567" y="2226952"/>
          <a:ext cx="7473506" cy="429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Worksheet" r:id="rId3" imgW="9715500" imgH="5956300" progId="Excel.Sheet.8">
                  <p:embed/>
                </p:oleObj>
              </mc:Choice>
              <mc:Fallback>
                <p:oleObj name="Worksheet" r:id="rId3" imgW="9715500" imgH="5956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567" y="2226952"/>
                        <a:ext cx="7473506" cy="4295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An Easy to Use Tool</a:t>
            </a:r>
            <a:endParaRPr lang="en-US" dirty="0">
              <a:latin typeface="Arial Rounded MT Bold"/>
              <a:cs typeface="Arial Rounded MT Bold"/>
            </a:endParaRPr>
          </a:p>
        </p:txBody>
      </p:sp>
      <p:pic>
        <p:nvPicPr>
          <p:cNvPr id="5" name="Content Placeholder 4" descr="Screen Shot 2013-04-29 at 2.14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" b="2635"/>
          <a:stretch>
            <a:fillRect/>
          </a:stretch>
        </p:blipFill>
        <p:spPr>
          <a:xfrm>
            <a:off x="270194" y="2360706"/>
            <a:ext cx="8574981" cy="38652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369536"/>
            <a:ext cx="3160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https://www.nap.edu/rdp/#download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1809" y="6412535"/>
            <a:ext cx="3853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http://sites.nationalacademies.org/pga/resdoc/</a:t>
            </a:r>
          </a:p>
        </p:txBody>
      </p:sp>
    </p:spTree>
    <p:extLst>
      <p:ext uri="{BB962C8B-B14F-4D97-AF65-F5344CB8AC3E}">
        <p14:creationId xmlns:p14="http://schemas.microsoft.com/office/powerpoint/2010/main" val="41739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Ph.Ds.org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Welcome to PhDs.org!</a:t>
            </a:r>
          </a:p>
          <a:p>
            <a:r>
              <a:rPr lang="en-US" sz="2800" b="1" dirty="0" smtClean="0"/>
              <a:t> </a:t>
            </a:r>
            <a:r>
              <a:rPr lang="en-US" sz="2800" b="1" dirty="0"/>
              <a:t>P</a:t>
            </a:r>
            <a:r>
              <a:rPr lang="en-US" sz="2800" b="1" dirty="0" smtClean="0"/>
              <a:t>rofiles </a:t>
            </a:r>
            <a:r>
              <a:rPr lang="en-US" sz="2800" b="1" dirty="0"/>
              <a:t>of over 4900 doctoral programs across 59 fields to help you evaluate and decide on a school to attend</a:t>
            </a:r>
            <a:r>
              <a:rPr lang="en-US" sz="2800" b="1" dirty="0" smtClean="0"/>
              <a:t>.</a:t>
            </a: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www.nap.edu/download/12994</a:t>
            </a:r>
            <a:r>
              <a:rPr lang="en-US" sz="2800" dirty="0" smtClean="0"/>
              <a:t>  This is the Excel file with the data.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0752"/>
            <a:ext cx="8345565" cy="1990740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The National Research Council’s Study of Doctoral Programs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0770"/>
            <a:ext cx="7829418" cy="358625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Studies were done in 1982, 1993 (1995) and 2010.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Data have been updated to April 29, 2011.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Institutions: 212.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Fields:  62 plus 10 “emerging fields.”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programs included &gt;5,000.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All data available at no cost in an Excel spreadsheet with video directions for analyses.  Data posted on IAL website</a:t>
            </a:r>
          </a:p>
          <a:p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074" y="6534543"/>
            <a:ext cx="19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http://www.phds.org/</a:t>
            </a:r>
          </a:p>
        </p:txBody>
      </p:sp>
    </p:spTree>
    <p:extLst>
      <p:ext uri="{BB962C8B-B14F-4D97-AF65-F5344CB8AC3E}">
        <p14:creationId xmlns:p14="http://schemas.microsoft.com/office/powerpoint/2010/main" val="4291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611413"/>
              </p:ext>
            </p:extLst>
          </p:nvPr>
        </p:nvGraphicFramePr>
        <p:xfrm>
          <a:off x="620889" y="2347706"/>
          <a:ext cx="7436556" cy="441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Worksheet" r:id="rId3" imgW="11990832" imgH="7110984" progId="Excel.Sheet.8">
                  <p:embed/>
                </p:oleObj>
              </mc:Choice>
              <mc:Fallback>
                <p:oleObj name="Worksheet" r:id="rId3" imgW="11990832" imgH="711098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89" y="2347706"/>
                        <a:ext cx="7436556" cy="4411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660956"/>
          </a:xfrm>
        </p:spPr>
        <p:txBody>
          <a:bodyPr/>
          <a:lstStyle/>
          <a:p>
            <a:r>
              <a:rPr lang="en-US" sz="5400" b="1" dirty="0">
                <a:latin typeface="Arial Rounded MT Bold"/>
                <a:cs typeface="Arial Rounded MT Bold"/>
              </a:rPr>
              <a:t>Faculty Assignments</a:t>
            </a:r>
            <a:br>
              <a:rPr lang="en-US" sz="5400" b="1" dirty="0">
                <a:latin typeface="Arial Rounded MT Bold"/>
                <a:cs typeface="Arial Rounded MT Bold"/>
              </a:rPr>
            </a:b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7643"/>
            <a:ext cx="8229599" cy="385554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dirty="0">
                <a:latin typeface="Arial Rounded MT Bold"/>
                <a:cs typeface="Arial Rounded MT Bold"/>
              </a:rPr>
              <a:t>	Teaching </a:t>
            </a:r>
            <a:r>
              <a:rPr lang="en-US" sz="2800" dirty="0" smtClean="0">
                <a:latin typeface="Arial Rounded MT Bold"/>
                <a:cs typeface="Arial Rounded MT Bold"/>
              </a:rPr>
              <a:t>Economics: </a:t>
            </a:r>
            <a:r>
              <a:rPr lang="en-US" sz="2000" dirty="0" smtClean="0">
                <a:latin typeface="Arial Rounded MT Bold"/>
                <a:cs typeface="Arial Rounded MT Bold"/>
              </a:rPr>
              <a:t>(example</a:t>
            </a:r>
            <a:r>
              <a:rPr lang="en-US" sz="2000" dirty="0">
                <a:latin typeface="Arial Rounded MT Bold"/>
                <a:cs typeface="Arial Rounded MT Bold"/>
              </a:rPr>
              <a:t>, </a:t>
            </a:r>
            <a:r>
              <a:rPr lang="en-US" sz="2000" dirty="0" smtClean="0">
                <a:latin typeface="Arial Rounded MT Bold"/>
                <a:cs typeface="Arial Rounded MT Bold"/>
              </a:rPr>
              <a:t>doctoral institution)</a:t>
            </a:r>
            <a:endParaRPr lang="en-US" sz="2000" dirty="0">
              <a:latin typeface="Arial Rounded MT Bold"/>
              <a:cs typeface="Arial Rounded MT Bold"/>
            </a:endParaRPr>
          </a:p>
          <a:p>
            <a:pPr marL="914400" lvl="1" indent="-457200"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 average, the department should offer per faculty </a:t>
            </a:r>
            <a:r>
              <a:rPr lang="en-US" sz="2800" dirty="0" smtClean="0">
                <a:latin typeface="Arial Rounded MT Bold"/>
                <a:cs typeface="Arial Rounded MT Bold"/>
              </a:rPr>
              <a:t>member per term:</a:t>
            </a:r>
            <a:endParaRPr lang="en-US" sz="2800" dirty="0">
              <a:latin typeface="Arial Rounded MT Bold"/>
              <a:cs typeface="Arial Rounded MT Bold"/>
            </a:endParaRPr>
          </a:p>
          <a:p>
            <a:pPr marL="1497012" lvl="2" indent="-457200"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2.0 undergraduate courses and 0.6 graduate courses</a:t>
            </a:r>
          </a:p>
          <a:p>
            <a:pPr marL="1497012" lvl="2" indent="-457200"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with average enrollments of 37 undergraduate and 9 graduate</a:t>
            </a:r>
          </a:p>
          <a:p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rial Rounded MT Bold"/>
                <a:cs typeface="Arial Rounded MT Bold"/>
              </a:rPr>
              <a:t>Teaching Assignments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1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920841"/>
              </p:ext>
            </p:extLst>
          </p:nvPr>
        </p:nvGraphicFramePr>
        <p:xfrm>
          <a:off x="253740" y="2411000"/>
          <a:ext cx="8433060" cy="390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Worksheet" r:id="rId3" imgW="16334231" imgH="7552944" progId="Excel.Sheet.8">
                  <p:embed/>
                </p:oleObj>
              </mc:Choice>
              <mc:Fallback>
                <p:oleObj name="Worksheet" r:id="rId3" imgW="16334231" imgH="75529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40" y="2411000"/>
                        <a:ext cx="8433060" cy="3901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32124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Additional Teaching Assignments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171206"/>
              </p:ext>
            </p:extLst>
          </p:nvPr>
        </p:nvGraphicFramePr>
        <p:xfrm>
          <a:off x="846753" y="2344948"/>
          <a:ext cx="7620766" cy="421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Worksheet" r:id="rId3" imgW="14198600" imgH="7848600" progId="Excel.Sheet.8">
                  <p:embed/>
                </p:oleObj>
              </mc:Choice>
              <mc:Fallback>
                <p:oleObj name="Worksheet" r:id="rId3" imgW="14198600" imgH="7848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753" y="2344948"/>
                        <a:ext cx="7620766" cy="4212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br>
              <a:rPr lang="en-US" dirty="0" smtClean="0">
                <a:latin typeface="Arial Rounded MT Bold"/>
                <a:cs typeface="Arial Rounded MT Bold"/>
              </a:rPr>
            </a:br>
            <a:r>
              <a:rPr lang="en-US" sz="2400" dirty="0" smtClean="0">
                <a:latin typeface="Arial Rounded MT Bold"/>
                <a:cs typeface="Arial Rounded MT Bold"/>
              </a:rPr>
              <a:t>(Economics- Second Quartile)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84616"/>
            <a:ext cx="7947025" cy="3901767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For faculty in this category, </a:t>
            </a:r>
            <a:r>
              <a:rPr lang="en-US" sz="2800" dirty="0" smtClean="0">
                <a:latin typeface="Arial Rounded MT Bold"/>
                <a:cs typeface="Arial Rounded MT Bold"/>
              </a:rPr>
              <a:t>~70</a:t>
            </a:r>
            <a:r>
              <a:rPr lang="en-US" sz="2800" dirty="0">
                <a:latin typeface="Arial Rounded MT Bold"/>
                <a:cs typeface="Arial Rounded MT Bold"/>
              </a:rPr>
              <a:t>% publish regularly, averaging </a:t>
            </a:r>
            <a:r>
              <a:rPr lang="en-US" sz="2800" dirty="0" smtClean="0">
                <a:latin typeface="Arial Rounded MT Bold"/>
                <a:cs typeface="Arial Rounded MT Bold"/>
              </a:rPr>
              <a:t>~ </a:t>
            </a:r>
            <a:r>
              <a:rPr lang="en-US" sz="2800" dirty="0">
                <a:latin typeface="Arial Rounded MT Bold"/>
                <a:cs typeface="Arial Rounded MT Bold"/>
              </a:rPr>
              <a:t>0.5 papers per year in refereed journals.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Only 12% have active grants which means that about 36% of the faculty should be submitting proposals each year.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 average, each faculty member advises </a:t>
            </a:r>
            <a:r>
              <a:rPr lang="en-US" sz="2800" dirty="0" smtClean="0">
                <a:latin typeface="Arial Rounded MT Bold"/>
                <a:cs typeface="Arial Rounded MT Bold"/>
              </a:rPr>
              <a:t>~2.5 </a:t>
            </a:r>
            <a:r>
              <a:rPr lang="en-US" sz="2800" dirty="0">
                <a:latin typeface="Arial Rounded MT Bold"/>
                <a:cs typeface="Arial Rounded MT Bold"/>
              </a:rPr>
              <a:t>doctoral students.</a:t>
            </a:r>
          </a:p>
          <a:p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88" y="345141"/>
            <a:ext cx="9041812" cy="1143000"/>
          </a:xfrm>
        </p:spPr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Why Assignments are Important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If the department is operating smoothly and meeting all goals, assignments will ensure that this continues.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If the Chair and faculty believe change is necessary assignments are a critical element in effecting the change desired.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14613"/>
              </p:ext>
            </p:extLst>
          </p:nvPr>
        </p:nvGraphicFramePr>
        <p:xfrm>
          <a:off x="809937" y="2324598"/>
          <a:ext cx="7876863" cy="435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Worksheet" r:id="rId3" imgW="14198600" imgH="7848600" progId="Excel.Sheet.8">
                  <p:embed/>
                </p:oleObj>
              </mc:Choice>
              <mc:Fallback>
                <p:oleObj name="Worksheet" r:id="rId3" imgW="14198600" imgH="7848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37" y="2324598"/>
                        <a:ext cx="7876863" cy="4354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29" y="381000"/>
            <a:ext cx="8604829" cy="1143000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Advantages of this Approach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11198"/>
            <a:ext cx="7772400" cy="4646801"/>
          </a:xfrm>
        </p:spPr>
        <p:txBody>
          <a:bodyPr>
            <a:normAutofit fontScale="92500"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The data are comparative and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national.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Most of the data are assembled by independent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agencies.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Most of the data are not self-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reported.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The evaluation and assignment involves all members of the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unit.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rial Rounded MT Bold"/>
                <a:cs typeface="Arial Rounded MT Bold"/>
              </a:rPr>
              <a:t>Weaknesses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7947025" cy="3267169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It is often difficult to find comparative data for all disciplines.</a:t>
            </a:r>
            <a:endParaRPr lang="en-US" sz="3200" dirty="0"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Humanities data are often insufficient or lacking.</a:t>
            </a:r>
            <a:endParaRPr lang="en-US" sz="3200" dirty="0"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Data are skewed </a:t>
            </a:r>
            <a:r>
              <a:rPr lang="en-US" sz="3200" dirty="0">
                <a:latin typeface="Arial Rounded MT Bold"/>
                <a:cs typeface="Arial Rounded MT Bold"/>
              </a:rPr>
              <a:t>toward sciences and journal </a:t>
            </a:r>
            <a:r>
              <a:rPr lang="en-US" sz="3200" dirty="0" smtClean="0">
                <a:latin typeface="Arial Rounded MT Bold"/>
                <a:cs typeface="Arial Rounded MT Bold"/>
              </a:rPr>
              <a:t>articles. </a:t>
            </a:r>
            <a:endParaRPr lang="en-US" sz="3200" dirty="0">
              <a:latin typeface="Arial Rounded MT Bold"/>
              <a:cs typeface="Arial Rounded MT Bold"/>
            </a:endParaRPr>
          </a:p>
          <a:p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20100000">
            <a:off x="1885688" y="2349708"/>
            <a:ext cx="5954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QUESTIONS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9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Assignments to Individuals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Assignments may be made based on historical or “past practice” activities.</a:t>
            </a:r>
          </a:p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                          AND/OR</a:t>
            </a:r>
          </a:p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Assignments may be made based on a comparison of peers; it is possible to use the Delaware data set to establish teaching standards and other data sets to establish research standards.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Assignments at the Departmental  Level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22767"/>
            <a:ext cx="7947025" cy="430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In this model, the faculty and chair agree on the goals that they wish to accomplish in the academic year.</a:t>
            </a:r>
          </a:p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Assignments may vary significantly among faculty as each individual’s strengths are maximized.</a:t>
            </a:r>
          </a:p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As with individual assignments, they can be based on historical practices or peer benchmarks.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Assignments to Effect Change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is your department now?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would you like it to be?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do you obtain the information necessary to make assignments to effect change?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Typical Areas Assigned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88448"/>
            <a:ext cx="8404225" cy="504572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Teaching</a:t>
            </a:r>
            <a:r>
              <a:rPr lang="en-US" dirty="0" smtClean="0">
                <a:latin typeface="Arial Rounded MT Bold"/>
                <a:cs typeface="Arial Rounded MT Bold"/>
              </a:rPr>
              <a:t>, including standard class lectures, seminars, supervision of interns, independent studies, honors thesis, graduate thesis, doctoral dissertation, and others.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Research</a:t>
            </a:r>
            <a:r>
              <a:rPr lang="en-US" dirty="0" smtClean="0">
                <a:latin typeface="Arial Rounded MT Bold"/>
                <a:cs typeface="Arial Rounded MT Bold"/>
              </a:rPr>
              <a:t> that may include funded programs, creative works and other scholarly activities with an explicit expectation that the results will be performed or published.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Service</a:t>
            </a:r>
            <a:r>
              <a:rPr lang="en-US" dirty="0" smtClean="0">
                <a:latin typeface="Arial Rounded MT Bold"/>
                <a:cs typeface="Arial Rounded MT Bold"/>
              </a:rPr>
              <a:t>  generally refers to faculty governance, service to national organizations or to the state or community that is within the areas of expertise and non-compensated.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Establish an Accurate Profile of your Department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What is your current teaching –Quality and Quantity?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What is your current research profile-Quality and Quantity?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Are there service elements that you would like to enhance or promote, i.e., service on NSF, NIH or other panels, positions in national organizations?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54" y="345141"/>
            <a:ext cx="8798856" cy="1403292"/>
          </a:xfrm>
        </p:spPr>
        <p:txBody>
          <a:bodyPr/>
          <a:lstStyle/>
          <a:p>
            <a:r>
              <a:rPr lang="en-US" sz="3600" b="1" dirty="0">
                <a:latin typeface="Arial Rounded MT Bold"/>
                <a:cs typeface="Arial Rounded MT Bold"/>
              </a:rPr>
              <a:t>Benchmarks for Departmental Goals</a:t>
            </a:r>
            <a:br>
              <a:rPr lang="en-US" sz="3600" b="1" dirty="0">
                <a:latin typeface="Arial Rounded MT Bold"/>
                <a:cs typeface="Arial Rounded MT Bold"/>
              </a:rPr>
            </a:b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7010" y="2241124"/>
            <a:ext cx="2910982" cy="3252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  <a:latin typeface="Arial Rounded MT Bold"/>
                <a:cs typeface="Arial Rounded MT Bold"/>
              </a:rPr>
              <a:t>Criteria</a:t>
            </a: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Objective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Comparative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Peer </a:t>
            </a:r>
            <a:r>
              <a:rPr lang="en-US" sz="24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Institutions</a:t>
            </a:r>
            <a:endParaRPr lang="en-US" sz="2400" u="sng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282" y="1897046"/>
            <a:ext cx="3767328" cy="3252788"/>
          </a:xfrm>
        </p:spPr>
        <p:txBody>
          <a:bodyPr>
            <a:noAutofit/>
          </a:bodyPr>
          <a:lstStyle/>
          <a:p>
            <a:pPr>
              <a:lnSpc>
                <a:spcPct val="20000"/>
              </a:lnSpc>
              <a:buFont typeface="Wingdings" charset="2"/>
              <a:buChar char="§"/>
            </a:pPr>
            <a:endParaRPr lang="en-US" sz="2000" u="sng" dirty="0" smtClean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 marL="0" indent="0">
              <a:lnSpc>
                <a:spcPct val="20000"/>
              </a:lnSpc>
              <a:buNone/>
            </a:pPr>
            <a:r>
              <a:rPr lang="en-US" sz="2400" u="sng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Sources</a:t>
            </a: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Delaware Study of Faculty Workload: http://www.udel.edu/IR/cost/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NSF </a:t>
            </a:r>
            <a:r>
              <a:rPr lang="en-US" sz="20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sites, especially Institutional Profiles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National Research Council:  http</a:t>
            </a: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://www.nap.edu/rdp/#download</a:t>
            </a:r>
          </a:p>
          <a:p>
            <a:pPr>
              <a:buFont typeface="Wingdings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Web of Knowledge</a:t>
            </a:r>
          </a:p>
          <a:p>
            <a:pPr>
              <a:buFont typeface="Wingdings" charset="2"/>
              <a:buChar char="§"/>
            </a:pPr>
            <a:endParaRPr lang="en-US" sz="2000" dirty="0">
              <a:latin typeface="Arial Rounded MT Bold"/>
              <a:cs typeface="Arial Rounded MT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712913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This Site allows a Wide Variety of Comparisons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34EF-CA8C-E444-A538-1BACA85D51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164" y="1801157"/>
            <a:ext cx="5262271" cy="44438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52143"/>
            <a:ext cx="438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https://ire.udel.edu/descriptive-summary/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6118</TotalTime>
  <Words>712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Rounded MT Bold</vt:lpstr>
      <vt:lpstr>Calibri</vt:lpstr>
      <vt:lpstr>Calisto MT</vt:lpstr>
      <vt:lpstr>Wingdings</vt:lpstr>
      <vt:lpstr>Genesis</vt:lpstr>
      <vt:lpstr>Worksheet</vt:lpstr>
      <vt:lpstr>Some Approaches to Faculty Assignments</vt:lpstr>
      <vt:lpstr>Why Assignments are Important</vt:lpstr>
      <vt:lpstr>Assignments to Individuals</vt:lpstr>
      <vt:lpstr>Assignments at the Departmental  Level</vt:lpstr>
      <vt:lpstr>Assignments to Effect Change</vt:lpstr>
      <vt:lpstr>Typical Areas Assigned</vt:lpstr>
      <vt:lpstr>Establish an Accurate Profile of your Department</vt:lpstr>
      <vt:lpstr>Benchmarks for Departmental Goals </vt:lpstr>
      <vt:lpstr>This Site allows a Wide Variety of Comparisons</vt:lpstr>
      <vt:lpstr>The Delaware Study Includes:</vt:lpstr>
      <vt:lpstr>Benchmark Examples (per term)</vt:lpstr>
      <vt:lpstr>An Easy to Use Tool</vt:lpstr>
      <vt:lpstr>Ph.Ds.org</vt:lpstr>
      <vt:lpstr>The National Research Council’s Study of Doctoral Programs</vt:lpstr>
      <vt:lpstr>Research Benchmarks</vt:lpstr>
      <vt:lpstr>Faculty Assignments </vt:lpstr>
      <vt:lpstr>Teaching Assignments</vt:lpstr>
      <vt:lpstr>Additional Teaching Assignments</vt:lpstr>
      <vt:lpstr>Research Benchmarks (Economics- Second Quartile)</vt:lpstr>
      <vt:lpstr>Research Benchmarks</vt:lpstr>
      <vt:lpstr>Advantages of this Approach</vt:lpstr>
      <vt:lpstr>Weaknesses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Several Approaches to Faculty Assigments</dc:title>
  <dc:creator>Lawrence Abele</dc:creator>
  <cp:lastModifiedBy>Anne Blankenship</cp:lastModifiedBy>
  <cp:revision>71</cp:revision>
  <cp:lastPrinted>2013-04-23T15:25:43Z</cp:lastPrinted>
  <dcterms:created xsi:type="dcterms:W3CDTF">2013-04-22T18:12:44Z</dcterms:created>
  <dcterms:modified xsi:type="dcterms:W3CDTF">2018-10-02T00:20:22Z</dcterms:modified>
</cp:coreProperties>
</file>